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9D4"/>
    <a:srgbClr val="FFFF91"/>
    <a:srgbClr val="FDEECF"/>
    <a:srgbClr val="FCE2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6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5F980E-6D07-42CE-8D1A-1A7FDE0AD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F11CAE-746C-4E3D-8A08-D1396C3D2B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3EC19D-C7A8-43C0-830A-21F28E53C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12F909-B9DD-4BCA-9099-5BF377495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62BE94-4622-4C4F-A475-F6A9A9F52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0580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11C157-CD1A-4496-AE22-EB13AE7CA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6E84B36-C6B7-4827-B30E-BD534739F0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AE5502-9FA0-4C33-8027-6EFD0E586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C1DE96-B06D-46F8-B2D0-2E7E3D6B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3E75BF-CC90-4E64-9E05-912256CE7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3334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DF19FB5-59DD-48D9-B4E5-32B05F500B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CF24495-6F8F-42EE-9BA2-0DF7F87757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8A3FEB-47E5-453A-BED0-31BC7D84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B91615-066D-4D0C-B521-EDBFDF61A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EFED3C-2816-4B58-AA3A-48A35FD9E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9582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66C56A-2845-4F7C-B65D-B53287CA3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6A7119-FDA7-40A3-BFF1-7FCB64354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702D8B-D25D-4706-8894-F3FB28E8B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16861F-6F8B-4DCB-80A9-9FFFB7297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347989-8209-4B35-A3BB-35081155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3629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62A435-6C88-4FB7-A37D-4ECD0B3A3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9E93A2-4232-4286-8016-F0FEFEA103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2E5524-2345-4C4A-9716-1542BEF0E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65D02D-6DA8-440C-81FF-C5E68BB86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3E0B9C-5783-4153-9568-CA99BB77E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0154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573C0A-0A9E-499C-A40A-752921C15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74C3FD-3C00-4552-BB48-3AEFC8DAD8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F9C8685-F43E-4A4A-A7AC-3ADA561B31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FE8107-399D-442E-AA86-BDC4089D7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8D5A435-A71E-4A9C-AC72-975802F73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4D8504-1853-4188-B984-03970324F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67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33F674-1A19-42D8-B4D4-FB9AAC43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3D2B7D-9FC9-4798-9E3B-9E013E762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23AFCE0-CC52-44A6-B8F8-4E3CFFAF0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FA350E5-D031-4B43-AFF9-609530E644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D6EEB19-0672-4124-A0DE-0BB5227090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AE3F979-C6EE-495C-810A-98B045375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640D2DA-DEFA-4325-A7DE-7DA8A944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46325F8-C899-48CA-ADB3-2858098FA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873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DFD34F-7FD5-4D68-BADF-1BD41DA46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24731D-BF86-4C50-9117-BCC2339B0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3DD7733-3698-486F-A01E-A28497FDC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526FB50-9A34-4E96-A7F3-871944A9B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4649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DD36068-4ACD-482F-9AF1-F6CC4F17B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D1BBF0C-940F-4A99-B6EC-D0BF2F75A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AEB8B6E-3DFD-467B-B396-4D9655D6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87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F6C528-0A46-4A29-837A-D19E75289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95DF8D-CA89-4289-8250-5B10BFC90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8393900-63F7-4097-B4ED-75FAA6762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C14A0C-30BF-4CF4-AC26-5DE068C6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5505B2E-3C00-457F-B7F7-514B158F2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DD9D19-2262-4878-A494-E6CB4DDE5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236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7F969B-77E4-4B6F-9E5C-9546FFF9C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17856BB-5116-4EC2-A80D-52C2504719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C4CDA7-6269-4D0A-AC10-5491CD3FC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FC9A444-9C84-455E-84A8-2E9BC667F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0C9B44C-BC02-49CF-A76F-61D40CA41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723F3B-6099-44F1-9942-B2C3CD856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939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F41DC3-24DF-42CB-9B4A-0C83F5455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B6DCF15-8910-4E56-8F5B-0E4B76CC00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9D5106-3225-4A19-9B6E-499D79310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5E058-BE94-490E-941B-27CD43A63DFA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AAE58A-68C4-45DC-9B3E-14D26854F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B73BDE-5E18-4F20-BAB8-631C2A0449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41DC9-9CCC-484D-B22A-6FF9EAAE2F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802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  <a14:imgEffect>
                      <a14:brightnessContrast bright="-5000" contrast="-47000"/>
                    </a14:imgEffect>
                  </a14:imgLayer>
                </a14:imgProps>
              </a:ext>
            </a:extLst>
          </a:blip>
          <a:srcRect/>
          <a:stretch>
            <a:fillRect t="-13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62C6CE-726C-44A8-B7D4-9AB3C3287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376" y="2052638"/>
            <a:ext cx="9144000" cy="1620202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</a:rPr>
              <a:t>Кризис государства и общества в России.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38322F-59F9-4EF0-ABE2-23F0F92C00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62948" y="1668922"/>
            <a:ext cx="2466104" cy="404354"/>
          </a:xfrm>
        </p:spPr>
        <p:txBody>
          <a:bodyPr>
            <a:normAutofit lnSpcReduction="1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Доклад на тему: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4E42AA-1EA6-42B0-B56D-E08D5F07372E}"/>
              </a:ext>
            </a:extLst>
          </p:cNvPr>
          <p:cNvSpPr txBox="1"/>
          <p:nvPr/>
        </p:nvSpPr>
        <p:spPr>
          <a:xfrm>
            <a:off x="5946376" y="5809987"/>
            <a:ext cx="60944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</a:rPr>
              <a:t>Выполнили студенты группы ИСТ-331</a:t>
            </a:r>
          </a:p>
          <a:p>
            <a:pPr algn="r"/>
            <a:r>
              <a:rPr lang="ru-RU" dirty="0" err="1">
                <a:solidFill>
                  <a:schemeClr val="bg1"/>
                </a:solidFill>
              </a:rPr>
              <a:t>Числова</a:t>
            </a:r>
            <a:r>
              <a:rPr lang="ru-RU" dirty="0">
                <a:solidFill>
                  <a:schemeClr val="bg1"/>
                </a:solidFill>
              </a:rPr>
              <a:t> Екатерина, Рыжик Анастасия, Филинцева Анастасия, Воеводский Денис, Соляр Данила</a:t>
            </a:r>
          </a:p>
        </p:txBody>
      </p:sp>
    </p:spTree>
    <p:extLst>
      <p:ext uri="{BB962C8B-B14F-4D97-AF65-F5344CB8AC3E}">
        <p14:creationId xmlns:p14="http://schemas.microsoft.com/office/powerpoint/2010/main" val="1054922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556666-5380-4049-B2B4-3F83D8B8F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288" y="0"/>
            <a:ext cx="11103424" cy="1325563"/>
          </a:xfrm>
        </p:spPr>
        <p:txBody>
          <a:bodyPr>
            <a:normAutofit/>
          </a:bodyPr>
          <a:lstStyle/>
          <a:p>
            <a:pPr algn="r"/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CCDB08-646B-41B0-B788-62FBB176F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8" y="791852"/>
            <a:ext cx="8504941" cy="5722069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ru-RU" b="1" dirty="0">
                <a:latin typeface="+mj-lt"/>
              </a:rPr>
              <a:t>Причины кризиса:</a:t>
            </a:r>
          </a:p>
          <a:p>
            <a:pPr algn="just"/>
            <a:r>
              <a:rPr lang="ru-RU" sz="2400" dirty="0">
                <a:latin typeface="+mj-lt"/>
              </a:rPr>
              <a:t>Смерть царя Федора привела к затяжному династическому кризису, осложненному междоусобными битвами, социальными конфликтами    и иностранной интервенцией. </a:t>
            </a:r>
          </a:p>
          <a:p>
            <a:pPr marL="0" indent="0" algn="just">
              <a:buNone/>
            </a:pPr>
            <a:endParaRPr lang="ru-RU" sz="2400" dirty="0">
              <a:latin typeface="+mj-lt"/>
            </a:endParaRPr>
          </a:p>
          <a:p>
            <a:pPr algn="just"/>
            <a:r>
              <a:rPr lang="ru-RU" sz="2400" dirty="0">
                <a:latin typeface="+mj-lt"/>
              </a:rPr>
              <a:t>За 15 лет с 1598 г. власть сменило четверо правителей,   а претендовали и отчаянно боролись за нее еще пятеро.</a:t>
            </a: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r>
              <a:rPr lang="ru-RU" sz="2400" dirty="0">
                <a:latin typeface="+mj-lt"/>
              </a:rPr>
              <a:t>Со времени Киевской Руси страной правили представители одного княжеского дома, и борьба за корону возникала только внутри него. </a:t>
            </a: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r>
              <a:rPr lang="ru-RU" sz="2400" dirty="0">
                <a:latin typeface="+mj-lt"/>
              </a:rPr>
              <a:t>Русское государство образовалось не как добровольный союз народа, а как разросшийся удел московских князей. С утратой правителя целое рушилось и распадалось на составные части.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753635-A362-4DF5-B865-54FCCF4647FB}"/>
              </a:ext>
            </a:extLst>
          </p:cNvPr>
          <p:cNvSpPr txBox="1"/>
          <p:nvPr/>
        </p:nvSpPr>
        <p:spPr>
          <a:xfrm>
            <a:off x="9479448" y="5191437"/>
            <a:ext cx="19339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+mj-lt"/>
              </a:rPr>
              <a:t>Фёдор </a:t>
            </a:r>
            <a:r>
              <a:rPr lang="en-US" dirty="0">
                <a:latin typeface="+mj-lt"/>
              </a:rPr>
              <a:t>I </a:t>
            </a:r>
            <a:r>
              <a:rPr lang="ru-RU" dirty="0">
                <a:latin typeface="+mj-lt"/>
              </a:rPr>
              <a:t>Иванович</a:t>
            </a:r>
          </a:p>
          <a:p>
            <a:pPr algn="ctr"/>
            <a:r>
              <a:rPr lang="ru-RU" dirty="0">
                <a:latin typeface="+mj-lt"/>
              </a:rPr>
              <a:t> (1557-1598)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C752089-DE70-4A87-AFC2-52B7DD802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9060" y="1598863"/>
            <a:ext cx="2394691" cy="350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848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A6381A-65A0-4556-BF1E-8EBF81663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28" y="-243718"/>
            <a:ext cx="11052140" cy="1325563"/>
          </a:xfrm>
        </p:spPr>
        <p:txBody>
          <a:bodyPr>
            <a:normAutofit/>
          </a:bodyPr>
          <a:lstStyle/>
          <a:p>
            <a:pPr algn="r"/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Смутное время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14766B-25DE-4878-A7E6-7A422D6FB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357" y="1784250"/>
            <a:ext cx="11317278" cy="789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latin typeface="+mj-lt"/>
              </a:rPr>
              <a:t>Главной причиной кризиса государства и общества в России была попытка насильственного насаждения </a:t>
            </a:r>
            <a:r>
              <a:rPr lang="ru-RU" sz="2000" i="1" dirty="0">
                <a:latin typeface="+mj-lt"/>
              </a:rPr>
              <a:t>абсолютизма</a:t>
            </a:r>
            <a:r>
              <a:rPr lang="ru-RU" sz="2000" dirty="0">
                <a:latin typeface="+mj-lt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5677E8-FE8A-45B8-A97A-E528BB98DF6E}"/>
              </a:ext>
            </a:extLst>
          </p:cNvPr>
          <p:cNvSpPr txBox="1"/>
          <p:nvPr/>
        </p:nvSpPr>
        <p:spPr>
          <a:xfrm>
            <a:off x="437357" y="583921"/>
            <a:ext cx="1131727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1" i="1" dirty="0">
                <a:latin typeface="+mj-lt"/>
              </a:rPr>
              <a:t>Смутное время (Смута)</a:t>
            </a:r>
            <a:r>
              <a:rPr lang="ru-RU" dirty="0">
                <a:latin typeface="+mj-lt"/>
              </a:rPr>
              <a:t> — период в истории России с 1598 года по 1613 год, ознаменованный стихийными бедствиями, сопровождающийся многочисленными случаями самозванства и внешней интервенцией, гражданской, русско-польской и русско-шведской войнами, государственно-политическим и социально-экономическим кризисами.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2FC863-B606-481B-B7BF-53A246FA731D}"/>
              </a:ext>
            </a:extLst>
          </p:cNvPr>
          <p:cNvSpPr txBox="1"/>
          <p:nvPr/>
        </p:nvSpPr>
        <p:spPr>
          <a:xfrm>
            <a:off x="365998" y="5451217"/>
            <a:ext cx="114599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+mj-lt"/>
              </a:rPr>
              <a:t>Абсолютизм </a:t>
            </a:r>
            <a:r>
              <a:rPr lang="ru-RU" dirty="0">
                <a:latin typeface="+mj-lt"/>
              </a:rPr>
              <a:t>– форма правления, при которой верховная власть целиком принадлежит самодержавному монарху, неограниченная монархия. </a:t>
            </a:r>
          </a:p>
          <a:p>
            <a:r>
              <a:rPr lang="ru-RU" b="1" i="1" dirty="0">
                <a:latin typeface="+mj-lt"/>
              </a:rPr>
              <a:t>Интервенция</a:t>
            </a:r>
            <a:r>
              <a:rPr lang="ru-RU" dirty="0">
                <a:latin typeface="+mj-lt"/>
              </a:rPr>
              <a:t> – насильственное вмешательство иностранных государств во внутренние дела другого целью захвата территории, установления своего господства.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FB88F2-79AF-4761-B675-A68C95FE6F4A}"/>
              </a:ext>
            </a:extLst>
          </p:cNvPr>
          <p:cNvSpPr txBox="1"/>
          <p:nvPr/>
        </p:nvSpPr>
        <p:spPr>
          <a:xfrm>
            <a:off x="762238" y="2486655"/>
            <a:ext cx="610616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latin typeface="+mj-lt"/>
              </a:rPr>
              <a:t>Следствием этого стали события начала XVII века, известные как «Смутное время»:</a:t>
            </a:r>
          </a:p>
          <a:p>
            <a:pPr algn="just"/>
            <a:r>
              <a:rPr lang="ru-RU" sz="2000" dirty="0">
                <a:latin typeface="+mj-lt"/>
              </a:rPr>
              <a:t>• кризис власти и отсутствие претендента с твердыми правами на престол, появление самозванцев.</a:t>
            </a:r>
          </a:p>
          <a:p>
            <a:pPr algn="just"/>
            <a:r>
              <a:rPr lang="ru-RU" sz="2000" dirty="0">
                <a:latin typeface="+mj-lt"/>
              </a:rPr>
              <a:t>• тяжелейший экономический кризис: неурожай, голод, тысячи людей, обреченных на голодную смерть.</a:t>
            </a:r>
          </a:p>
          <a:p>
            <a:pPr algn="just"/>
            <a:r>
              <a:rPr lang="ru-RU" sz="2000" dirty="0">
                <a:latin typeface="+mj-lt"/>
              </a:rPr>
              <a:t>• народные бунты и восстания ослабление и распад государства; иностранная интервенция. 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077CC98-2D09-4DB4-AA8D-A2F1E7D5BA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4" b="3041"/>
          <a:stretch/>
        </p:blipFill>
        <p:spPr>
          <a:xfrm>
            <a:off x="7008065" y="2257899"/>
            <a:ext cx="4746570" cy="303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822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AA3BF34-3931-491B-87E6-5D247303C7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"/>
                    </a14:imgEffect>
                    <a14:imgEffect>
                      <a14:brightnessContrast bright="5000" contrast="2000"/>
                    </a14:imgEffect>
                  </a14:imgLayer>
                </a14:imgProps>
              </a:ext>
            </a:extLst>
          </a:blip>
          <a:srcRect l="26650" r="26694"/>
          <a:stretch/>
        </p:blipFill>
        <p:spPr>
          <a:xfrm>
            <a:off x="2460401" y="2397189"/>
            <a:ext cx="2280151" cy="295021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90BF04-72B8-457A-94FA-6898B4BC9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701" y="-151415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Кризис государства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626722-92C3-4B5C-BE09-77BAAA43F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552" y="850983"/>
            <a:ext cx="6999746" cy="4496421"/>
          </a:xfrm>
        </p:spPr>
        <p:txBody>
          <a:bodyPr>
            <a:normAutofit/>
          </a:bodyPr>
          <a:lstStyle/>
          <a:p>
            <a:pPr algn="just"/>
            <a:r>
              <a:rPr lang="ru-RU" sz="2200" dirty="0">
                <a:latin typeface="+mj-lt"/>
              </a:rPr>
              <a:t>В 1598 году царем был избран Борис Годунов, который оказался энергичным и способным деятелем. Он стремился к достижению компромисса с различными общественными слоями.</a:t>
            </a:r>
          </a:p>
          <a:p>
            <a:pPr algn="just"/>
            <a:r>
              <a:rPr lang="ru-RU" sz="2200" dirty="0">
                <a:latin typeface="+mj-lt"/>
              </a:rPr>
              <a:t>Он успешно вел внешнюю политику, заключив мирный договор с Крымским ханом, перемирие с Польшей, установив дружественные отношения с Англией.</a:t>
            </a:r>
          </a:p>
          <a:p>
            <a:pPr algn="just"/>
            <a:r>
              <a:rPr lang="ru-RU" sz="2200" dirty="0">
                <a:latin typeface="+mj-lt"/>
              </a:rPr>
              <a:t>Однако Борис Годунов не унаследовал престол по наследству, поэтому его правовое положение было недостаточно укреплено.</a:t>
            </a:r>
          </a:p>
          <a:p>
            <a:pPr algn="just"/>
            <a:r>
              <a:rPr lang="ru-RU" sz="2200" dirty="0">
                <a:latin typeface="+mj-lt"/>
              </a:rPr>
              <a:t>Избрание на престол Василия Шуйского только расширило раскол и в верхах, и в низах русского общества.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AE6F1F-8068-4049-BD06-9F2B79162167}"/>
              </a:ext>
            </a:extLst>
          </p:cNvPr>
          <p:cNvSpPr txBox="1"/>
          <p:nvPr/>
        </p:nvSpPr>
        <p:spPr>
          <a:xfrm>
            <a:off x="451701" y="5495941"/>
            <a:ext cx="1128859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latin typeface="+mj-lt"/>
              </a:rPr>
              <a:t>Смута выявила устойчивость в сознании всего общества представления о самодержавной власти как совершенно необходимом условии сохранения страны, обеспечения внутреннего порядка и защиты от внешних опасностей.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A32CA49-1CAC-4F86-B23F-FCFD78C8DF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"/>
                    </a14:imgEffect>
                    <a14:imgEffect>
                      <a14:brightnessContrast bright="10000" contrast="1000"/>
                    </a14:imgEffect>
                  </a14:imgLayer>
                </a14:imgProps>
              </a:ext>
            </a:extLst>
          </a:blip>
          <a:srcRect l="8488" t="8380" r="8636" b="8811"/>
          <a:stretch/>
        </p:blipFill>
        <p:spPr>
          <a:xfrm>
            <a:off x="384932" y="854227"/>
            <a:ext cx="2142238" cy="2574773"/>
          </a:xfrm>
          <a:prstGeom prst="rect">
            <a:avLst/>
          </a:prstGeom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D833FE0-1C95-4BBB-8382-DB15280D883C}"/>
              </a:ext>
            </a:extLst>
          </p:cNvPr>
          <p:cNvSpPr txBox="1"/>
          <p:nvPr/>
        </p:nvSpPr>
        <p:spPr>
          <a:xfrm>
            <a:off x="2379121" y="850983"/>
            <a:ext cx="20845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Борис Фёдорович Годунов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7F0EB2-0F77-4AAB-8A84-E1FB6480CBF2}"/>
              </a:ext>
            </a:extLst>
          </p:cNvPr>
          <p:cNvSpPr txBox="1"/>
          <p:nvPr/>
        </p:nvSpPr>
        <p:spPr>
          <a:xfrm>
            <a:off x="451701" y="4701073"/>
            <a:ext cx="22133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dirty="0">
                <a:latin typeface="+mj-lt"/>
              </a:rPr>
              <a:t>Василий </a:t>
            </a:r>
            <a:r>
              <a:rPr lang="en-US" dirty="0">
                <a:latin typeface="+mj-lt"/>
              </a:rPr>
              <a:t>IV </a:t>
            </a:r>
            <a:r>
              <a:rPr lang="ru-RU" dirty="0">
                <a:latin typeface="+mj-lt"/>
              </a:rPr>
              <a:t>Иванович Шуйский</a:t>
            </a:r>
          </a:p>
        </p:txBody>
      </p:sp>
    </p:spTree>
    <p:extLst>
      <p:ext uri="{BB962C8B-B14F-4D97-AF65-F5344CB8AC3E}">
        <p14:creationId xmlns:p14="http://schemas.microsoft.com/office/powerpoint/2010/main" val="2704838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8212D3-E3FF-4B87-87C5-F4E906EF8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20" y="-137638"/>
            <a:ext cx="11363960" cy="1325563"/>
          </a:xfrm>
        </p:spPr>
        <p:txBody>
          <a:bodyPr>
            <a:normAutofit/>
          </a:bodyPr>
          <a:lstStyle/>
          <a:p>
            <a:pPr algn="r"/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Кризис общества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7DA9B2-02EC-4B3B-AB01-A66E30FFE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40" y="432274"/>
            <a:ext cx="11280140" cy="24747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b="1" dirty="0">
                <a:latin typeface="+mj-lt"/>
              </a:rPr>
              <a:t>Основные причины:</a:t>
            </a:r>
          </a:p>
          <a:p>
            <a:r>
              <a:rPr lang="ru-RU" sz="2200" dirty="0">
                <a:latin typeface="+mj-lt"/>
              </a:rPr>
              <a:t>Политика опричнины, проводимая Иваном Грозным, которая разорила страну и подорвала влияние власти.</a:t>
            </a:r>
          </a:p>
          <a:p>
            <a:r>
              <a:rPr lang="ru-RU" sz="2200" dirty="0">
                <a:latin typeface="+mj-lt"/>
              </a:rPr>
              <a:t>Затяжная Ливонская война (1558-1584), требовавшая множества материальных затрат.</a:t>
            </a:r>
          </a:p>
          <a:p>
            <a:r>
              <a:rPr lang="ru-RU" sz="2200" dirty="0">
                <a:latin typeface="+mj-lt"/>
              </a:rPr>
              <a:t>Продолжение закрепощение крестьян.</a:t>
            </a:r>
          </a:p>
          <a:p>
            <a:r>
              <a:rPr lang="ru-RU" sz="2200" dirty="0">
                <a:latin typeface="+mj-lt"/>
              </a:rPr>
              <a:t>В 1601-1603 гг. разразился голод по стране, который имел катастрофические последствия.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612907-6009-4208-BFF8-F71B922C38BE}"/>
              </a:ext>
            </a:extLst>
          </p:cNvPr>
          <p:cNvSpPr txBox="1"/>
          <p:nvPr/>
        </p:nvSpPr>
        <p:spPr>
          <a:xfrm>
            <a:off x="6827520" y="2999938"/>
            <a:ext cx="4908550" cy="2800767"/>
          </a:xfrm>
          <a:prstGeom prst="rect">
            <a:avLst/>
          </a:prstGeom>
          <a:solidFill>
            <a:srgbClr val="FFE9D4"/>
          </a:solidFill>
        </p:spPr>
        <p:txBody>
          <a:bodyPr wrap="square">
            <a:spAutoFit/>
          </a:bodyPr>
          <a:lstStyle/>
          <a:p>
            <a:pPr algn="just"/>
            <a:r>
              <a:rPr lang="ru-RU" sz="2200" b="1" dirty="0">
                <a:latin typeface="+mj-lt"/>
              </a:rPr>
              <a:t>Усиление крепостничества и действующий строй в целом вызывал недовольство у многих слоев населения:</a:t>
            </a:r>
          </a:p>
          <a:p>
            <a:pPr algn="just"/>
            <a:r>
              <a:rPr lang="ru-RU" sz="2200" dirty="0">
                <a:latin typeface="+mj-lt"/>
              </a:rPr>
              <a:t>• беглых крестьян;</a:t>
            </a:r>
          </a:p>
          <a:p>
            <a:pPr algn="just"/>
            <a:r>
              <a:rPr lang="ru-RU" sz="2200" dirty="0">
                <a:latin typeface="+mj-lt"/>
              </a:rPr>
              <a:t>• обедневшего посадского люда;</a:t>
            </a:r>
          </a:p>
          <a:p>
            <a:pPr algn="just"/>
            <a:r>
              <a:rPr lang="ru-RU" sz="2200" dirty="0">
                <a:latin typeface="+mj-lt"/>
              </a:rPr>
              <a:t>• большей части служилых людей;</a:t>
            </a:r>
          </a:p>
          <a:p>
            <a:pPr algn="just"/>
            <a:r>
              <a:rPr lang="ru-RU" sz="2200" dirty="0">
                <a:latin typeface="+mj-lt"/>
              </a:rPr>
              <a:t>• казаков, холопов.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B27F39-92B4-4E0E-AC49-2B531C3DBD26}"/>
              </a:ext>
            </a:extLst>
          </p:cNvPr>
          <p:cNvSpPr txBox="1"/>
          <p:nvPr/>
        </p:nvSpPr>
        <p:spPr>
          <a:xfrm>
            <a:off x="414020" y="5977257"/>
            <a:ext cx="107708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>
                <a:latin typeface="+mj-lt"/>
              </a:rPr>
              <a:t>За этими недовольствами последовало образование народных ополчений.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0470AA-F754-4E07-9EC5-9720469A9397}"/>
              </a:ext>
            </a:extLst>
          </p:cNvPr>
          <p:cNvSpPr txBox="1"/>
          <p:nvPr/>
        </p:nvSpPr>
        <p:spPr>
          <a:xfrm>
            <a:off x="455930" y="3030964"/>
            <a:ext cx="6088380" cy="2800767"/>
          </a:xfrm>
          <a:prstGeom prst="rect">
            <a:avLst/>
          </a:prstGeom>
          <a:solidFill>
            <a:srgbClr val="FFE9D4"/>
          </a:solidFill>
        </p:spPr>
        <p:txBody>
          <a:bodyPr wrap="square">
            <a:spAutoFit/>
          </a:bodyPr>
          <a:lstStyle/>
          <a:p>
            <a:pPr algn="just"/>
            <a:r>
              <a:rPr lang="ru-RU" sz="22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Мероприятия по облегчению положения народа:</a:t>
            </a:r>
            <a:endParaRPr lang="ru-RU" sz="22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ru-RU" sz="22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• разрешение крестьянам переходить к другому хозяину, если землевладелец не был в состоянии его прокормить, однако это обрекало многих крестьян на еще больший голод;</a:t>
            </a:r>
          </a:p>
          <a:p>
            <a:pPr algn="just"/>
            <a:r>
              <a:rPr lang="ru-RU" sz="22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• введение зерновых раздач;</a:t>
            </a:r>
          </a:p>
          <a:p>
            <a:pPr algn="just"/>
            <a:r>
              <a:rPr lang="ru-RU" sz="22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• организация общественных работ, но этого было недостаточно для огромной страны.</a:t>
            </a:r>
          </a:p>
        </p:txBody>
      </p:sp>
    </p:spTree>
    <p:extLst>
      <p:ext uri="{BB962C8B-B14F-4D97-AF65-F5344CB8AC3E}">
        <p14:creationId xmlns:p14="http://schemas.microsoft.com/office/powerpoint/2010/main" val="1984926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E9EE8D-C940-4989-B06D-151DBD94B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080" y="-132715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Народные ополчения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9FE739-82CC-42A3-8809-EDF05244B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760" y="833120"/>
            <a:ext cx="11714480" cy="5933441"/>
          </a:xfrm>
        </p:spPr>
        <p:txBody>
          <a:bodyPr>
            <a:normAutofit/>
          </a:bodyPr>
          <a:lstStyle/>
          <a:p>
            <a:pPr algn="just"/>
            <a:r>
              <a:rPr lang="ru-RU" sz="2200" dirty="0">
                <a:latin typeface="+mj-lt"/>
              </a:rPr>
              <a:t>Первое ополчение (Рязанское ополчение), возникшее в марте 1611 года для борьбы с польской интервенции в Смутное время, образовано в Рязани, состояло из отрядов дворян юго-восточных уездов и Поволжья, дворян и казаков бывшего Тушинского лагеря, горожан.</a:t>
            </a: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endParaRPr lang="ru-RU" sz="2200" dirty="0">
              <a:latin typeface="+mj-lt"/>
            </a:endParaRPr>
          </a:p>
          <a:p>
            <a:pPr algn="just"/>
            <a:r>
              <a:rPr lang="ru-RU" sz="2200" dirty="0">
                <a:latin typeface="+mj-lt"/>
              </a:rPr>
              <a:t>Ополчение было сформировано под руководством дворянина Прокопия Ляпунова, казака Ивана </a:t>
            </a:r>
            <a:r>
              <a:rPr lang="ru-RU" sz="2200" dirty="0" err="1">
                <a:latin typeface="+mj-lt"/>
              </a:rPr>
              <a:t>Заруцкого</a:t>
            </a:r>
            <a:r>
              <a:rPr lang="ru-RU" sz="2200" dirty="0">
                <a:latin typeface="+mj-lt"/>
              </a:rPr>
              <a:t> и князя Дмитрия Трубецкого.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219C517-A2D8-4052-A21B-D88E1C3FB3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5000"/>
                    </a14:imgEffect>
                    <a14:imgEffect>
                      <a14:brightnessContrast bright="2000" contrast="1000"/>
                    </a14:imgEffect>
                  </a14:imgLayer>
                </a14:imgProps>
              </a:ext>
            </a:extLst>
          </a:blip>
          <a:srcRect l="-398" t="1" r="-398" b="282"/>
          <a:stretch/>
        </p:blipFill>
        <p:spPr>
          <a:xfrm>
            <a:off x="2064349" y="1991360"/>
            <a:ext cx="8063302" cy="387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933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7C03CC-4CC1-40E9-8762-8B81B3DCB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20" y="-163195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Народные ополчения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007D1C-8A6E-450E-8112-EC0543A8F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940" y="843280"/>
            <a:ext cx="11374120" cy="6014720"/>
          </a:xfrm>
        </p:spPr>
        <p:txBody>
          <a:bodyPr>
            <a:normAutofit/>
          </a:bodyPr>
          <a:lstStyle/>
          <a:p>
            <a:r>
              <a:rPr lang="ru-RU" sz="2200" dirty="0">
                <a:latin typeface="+mj-lt"/>
              </a:rPr>
              <a:t>Второе народное ополчение (нижегородское) ополчение, второе земское ополчение — ополчение, возникшее в сентябре 1611 года в Нижнем Новгороде для борьбы с польскими интервентами. Продолжало активно формироваться во время пути из Нижнего Новгорода в Москву. </a:t>
            </a:r>
          </a:p>
          <a:p>
            <a:endParaRPr lang="ru-RU" sz="2200" dirty="0">
              <a:latin typeface="+mj-lt"/>
            </a:endParaRPr>
          </a:p>
          <a:p>
            <a:endParaRPr lang="ru-RU" sz="2200" dirty="0">
              <a:latin typeface="+mj-lt"/>
            </a:endParaRPr>
          </a:p>
          <a:p>
            <a:endParaRPr lang="ru-RU" sz="2200" dirty="0">
              <a:latin typeface="+mj-lt"/>
            </a:endParaRPr>
          </a:p>
          <a:p>
            <a:endParaRPr lang="ru-RU" sz="2200" dirty="0">
              <a:latin typeface="+mj-lt"/>
            </a:endParaRPr>
          </a:p>
          <a:p>
            <a:endParaRPr lang="ru-RU" sz="2200" dirty="0">
              <a:latin typeface="+mj-lt"/>
            </a:endParaRPr>
          </a:p>
          <a:p>
            <a:endParaRPr lang="ru-RU" sz="2200" dirty="0">
              <a:latin typeface="+mj-lt"/>
            </a:endParaRPr>
          </a:p>
          <a:p>
            <a:endParaRPr lang="ru-RU" sz="2200" dirty="0">
              <a:latin typeface="+mj-lt"/>
            </a:endParaRPr>
          </a:p>
          <a:p>
            <a:endParaRPr lang="ru-RU" sz="2200" dirty="0">
              <a:latin typeface="+mj-lt"/>
            </a:endParaRPr>
          </a:p>
          <a:p>
            <a:endParaRPr lang="ru-RU" sz="2200" dirty="0">
              <a:latin typeface="+mj-lt"/>
            </a:endParaRPr>
          </a:p>
          <a:p>
            <a:r>
              <a:rPr lang="ru-RU" sz="2200" dirty="0">
                <a:latin typeface="+mj-lt"/>
              </a:rPr>
              <a:t>Состояло из отрядов горожан, крестьян центральных и северных районов России, нерусских народностей Поволжья.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E714055-B55E-407B-8834-BADC43609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5000"/>
                    </a14:imgEffect>
                    <a14:imgEffect>
                      <a14:brightnessContrast bright="2000" contrast="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92070" y="2004536"/>
            <a:ext cx="6207860" cy="401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71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073114-FE01-4B74-853D-2248976CB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Выводы: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886A8ABD-F7E8-4E73-B8BC-8482C6D2A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390" y="1198880"/>
            <a:ext cx="10777220" cy="5212080"/>
          </a:xfrm>
        </p:spPr>
        <p:txBody>
          <a:bodyPr>
            <a:normAutofit/>
          </a:bodyPr>
          <a:lstStyle/>
          <a:p>
            <a:pPr algn="just"/>
            <a:r>
              <a:rPr lang="ru-RU" sz="2400" dirty="0">
                <a:latin typeface="+mj-lt"/>
              </a:rPr>
              <a:t>Смутное время показало необходимость сильного и стабильного правительства, а также вызвало потребность в социальных и экономических реформах.</a:t>
            </a:r>
          </a:p>
          <a:p>
            <a:pPr algn="just"/>
            <a:r>
              <a:rPr lang="ru-RU" sz="2400" dirty="0">
                <a:latin typeface="+mj-lt"/>
              </a:rPr>
              <a:t>﻿революционным путем были разрушены устаревшие органы власти;</a:t>
            </a:r>
          </a:p>
          <a:p>
            <a:pPr algn="just"/>
            <a:r>
              <a:rPr lang="ru-RU" sz="2400" dirty="0">
                <a:latin typeface="+mj-lt"/>
              </a:rPr>
              <a:t>﻿﻿произошло обновление сословно-представительной монархии;</a:t>
            </a:r>
          </a:p>
          <a:p>
            <a:pPr algn="just"/>
            <a:r>
              <a:rPr lang="ru-RU" sz="2400" dirty="0">
                <a:latin typeface="+mj-lt"/>
              </a:rPr>
              <a:t>﻿﻿избрана новая царская династия, укрепилось дворянство, был найден компромисс между боярами и дворянами и их группировками;</a:t>
            </a:r>
          </a:p>
          <a:p>
            <a:pPr algn="just"/>
            <a:r>
              <a:rPr lang="ru-RU" sz="2400" dirty="0">
                <a:latin typeface="+mj-lt"/>
              </a:rPr>
              <a:t>Россия понесла крупные территориальные потери: был потерян выход к Балтике и исконно русский Смоленск;</a:t>
            </a:r>
          </a:p>
          <a:p>
            <a:pPr algn="just"/>
            <a:r>
              <a:rPr lang="ru-RU" sz="2400" dirty="0">
                <a:latin typeface="+mj-lt"/>
              </a:rPr>
              <a:t>продолжилось закрепощение крестьян;</a:t>
            </a:r>
          </a:p>
          <a:p>
            <a:pPr algn="just"/>
            <a:r>
              <a:rPr lang="ru-RU" sz="2400" dirty="0">
                <a:latin typeface="+mj-lt"/>
              </a:rPr>
              <a:t>Смута считается окончанием средневекового периода истории Руси. После неё страна стала всё чаще именоваться Россией.</a:t>
            </a:r>
          </a:p>
        </p:txBody>
      </p:sp>
    </p:spTree>
    <p:extLst>
      <p:ext uri="{BB962C8B-B14F-4D97-AF65-F5344CB8AC3E}">
        <p14:creationId xmlns:p14="http://schemas.microsoft.com/office/powerpoint/2010/main" val="4175256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DB4F77-5938-4818-BA92-5C6B5120B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58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Источники: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6D1D1E-805E-41F1-BE71-DCAE29ECD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9145"/>
            <a:ext cx="10515600" cy="4351338"/>
          </a:xfrm>
        </p:spPr>
        <p:txBody>
          <a:bodyPr/>
          <a:lstStyle/>
          <a:p>
            <a:pPr algn="ctr"/>
            <a:r>
              <a:rPr lang="ru-RU" dirty="0">
                <a:latin typeface="+mj-lt"/>
              </a:rPr>
              <a:t>История России: в 3 т. / Под ред. А.Н. Сахарова. - М.: АСТ, 2001.</a:t>
            </a:r>
          </a:p>
        </p:txBody>
      </p:sp>
    </p:spTree>
    <p:extLst>
      <p:ext uri="{BB962C8B-B14F-4D97-AF65-F5344CB8AC3E}">
        <p14:creationId xmlns:p14="http://schemas.microsoft.com/office/powerpoint/2010/main" val="40274493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781</Words>
  <Application>Microsoft Office PowerPoint</Application>
  <PresentationFormat>Широкоэкранный</PresentationFormat>
  <Paragraphs>82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Тема Office</vt:lpstr>
      <vt:lpstr>Кризис государства и общества в России.</vt:lpstr>
      <vt:lpstr>Введение</vt:lpstr>
      <vt:lpstr>Смутное время</vt:lpstr>
      <vt:lpstr>Кризис государства</vt:lpstr>
      <vt:lpstr>Кризис общества</vt:lpstr>
      <vt:lpstr>Народные ополчения</vt:lpstr>
      <vt:lpstr>Народные ополчения</vt:lpstr>
      <vt:lpstr>Выводы:</vt:lpstr>
      <vt:lpstr>Источники: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Кризис государства и общества в России.</dc:title>
  <dc:creator>Anastasia Filintseva</dc:creator>
  <cp:lastModifiedBy>Anastasia Filintseva</cp:lastModifiedBy>
  <cp:revision>19</cp:revision>
  <dcterms:created xsi:type="dcterms:W3CDTF">2023-10-30T18:09:22Z</dcterms:created>
  <dcterms:modified xsi:type="dcterms:W3CDTF">2023-10-30T20:48:50Z</dcterms:modified>
</cp:coreProperties>
</file>

<file path=docProps/thumbnail.jpeg>
</file>